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353" r:id="rId2"/>
    <p:sldId id="354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76" autoAdjust="0"/>
  </p:normalViewPr>
  <p:slideViewPr>
    <p:cSldViewPr snapToGrid="0" showGuides="1">
      <p:cViewPr varScale="1">
        <p:scale>
          <a:sx n="105" d="100"/>
          <a:sy n="105" d="100"/>
        </p:scale>
        <p:origin x="138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592"/>
    </p:cViewPr>
  </p:sorterViewPr>
  <p:notesViewPr>
    <p:cSldViewPr snapToGrid="0" showGuide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22EA888-9F92-42AB-9415-B6E3F5F4ED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F5DB41-0BEC-4010-9CA0-8AED454E9D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77BFB-2A27-47F3-B947-A09D1C091104}" type="datetimeFigureOut">
              <a:rPr lang="de-DE" smtClean="0"/>
              <a:t>25.06.2024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E2BD12-486A-4D97-9ADA-A8A4446BA9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3648E2-7AAA-4401-9098-0A2A99A558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0FE97-C1AE-456C-9C01-3EF6807CAC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373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077A6-9587-43D6-B330-8677C46BE97D}" type="datetimeFigureOut">
              <a:rPr lang="de-DE" smtClean="0"/>
              <a:t>25.06.2024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634D6-B28C-46F5-B708-C33B899E40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765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18A8D83-0383-4B4C-98D9-B768F2BD59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9040" y="2024063"/>
            <a:ext cx="8849360" cy="1356360"/>
          </a:xfrm>
        </p:spPr>
        <p:txBody>
          <a:bodyPr anchor="b"/>
          <a:lstStyle>
            <a:lvl1pPr algn="l">
              <a:defRPr sz="3200" cap="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9040" y="3606007"/>
            <a:ext cx="8849360" cy="720000"/>
          </a:xfrm>
        </p:spPr>
        <p:txBody>
          <a:bodyPr/>
          <a:lstStyle>
            <a:lvl1pPr marL="0" indent="0" algn="l">
              <a:lnSpc>
                <a:spcPct val="105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pic>
        <p:nvPicPr>
          <p:cNvPr id="8" name="Bildplatzhalter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7023070" y="660649"/>
            <a:ext cx="4293316" cy="6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5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18A8D83-0383-4B4C-98D9-B768F2BD59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999" y="3391200"/>
            <a:ext cx="10560000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6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272465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5">
            <a:extLst>
              <a:ext uri="{FF2B5EF4-FFF2-40B4-BE49-F238E27FC236}">
                <a16:creationId xmlns:a16="http://schemas.microsoft.com/office/drawing/2014/main" id="{478A3CA5-5ADF-4A9E-87FB-44DBAFF86B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999" y="630000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327780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6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7698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 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5">
            <a:extLst>
              <a:ext uri="{FF2B5EF4-FFF2-40B4-BE49-F238E27FC236}">
                <a16:creationId xmlns:a16="http://schemas.microsoft.com/office/drawing/2014/main" id="{7B7C68FE-CCCF-4C65-A5F7-4F7D884A01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3" y="3391200"/>
            <a:ext cx="10559379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766173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6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>
                <a:solidFill>
                  <a:schemeClr val="bg1"/>
                </a:solidFill>
              </a:rPr>
              <a:t>Bezirksamt</a:t>
            </a:r>
          </a:p>
          <a:p>
            <a:r>
              <a:rPr lang="de-DE" sz="900" dirty="0" smtClean="0">
                <a:solidFill>
                  <a:schemeClr val="bg1"/>
                </a:solidFill>
              </a:rPr>
              <a:t>Neukölln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00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00" y="629999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130075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395504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4" y="3391200"/>
            <a:ext cx="10559377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468000" tIns="414000" rIns="864000" bIns="414000" anchor="t"/>
          <a:lstStyle>
            <a:lvl1pPr algn="l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807370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673686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Rot 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00" y="629999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146548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>
                <a:solidFill>
                  <a:schemeClr val="bg1"/>
                </a:solidFill>
              </a:rPr>
              <a:t>Bezirksamt</a:t>
            </a:r>
          </a:p>
          <a:p>
            <a:r>
              <a:rPr lang="de-DE" sz="900" dirty="0" smtClean="0">
                <a:solidFill>
                  <a:schemeClr val="bg1"/>
                </a:solidFill>
              </a:rPr>
              <a:t>Neukölln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3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Rot 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3" y="3391200"/>
            <a:ext cx="10559380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708513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>
                <a:solidFill>
                  <a:schemeClr val="bg1"/>
                </a:solidFill>
              </a:rPr>
              <a:t>Bezirksamt</a:t>
            </a:r>
          </a:p>
          <a:p>
            <a:r>
              <a:rPr lang="de-DE" sz="900" dirty="0" smtClean="0">
                <a:solidFill>
                  <a:schemeClr val="bg1"/>
                </a:solidFill>
              </a:rPr>
              <a:t>Neukölln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lau 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00" y="629999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220689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>
                <a:solidFill>
                  <a:schemeClr val="bg1"/>
                </a:solidFill>
              </a:rPr>
              <a:t>Bezirksamt</a:t>
            </a:r>
          </a:p>
          <a:p>
            <a:r>
              <a:rPr lang="de-DE" sz="900" dirty="0" smtClean="0">
                <a:solidFill>
                  <a:schemeClr val="bg1"/>
                </a:solidFill>
              </a:rPr>
              <a:t>Neukölln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lau 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3" y="3391200"/>
            <a:ext cx="10559380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782653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426546" y="5710835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>
                <a:solidFill>
                  <a:schemeClr val="bg1"/>
                </a:solidFill>
              </a:rPr>
              <a:t>Bezirksamt</a:t>
            </a:r>
          </a:p>
          <a:p>
            <a:r>
              <a:rPr lang="de-DE" sz="900" dirty="0" smtClean="0">
                <a:solidFill>
                  <a:schemeClr val="bg1"/>
                </a:solidFill>
              </a:rPr>
              <a:t>Neukölln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77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Hellblau L">
    <p:bg>
      <p:bgPr>
        <a:solidFill>
          <a:srgbClr val="AA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00" y="629999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212451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840873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Hellblau S">
    <p:bg>
      <p:bgPr>
        <a:solidFill>
          <a:srgbClr val="AA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5" y="3391200"/>
            <a:ext cx="10559377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832079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734874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Hellgrün L">
    <p:bg>
      <p:bgPr>
        <a:solidFill>
          <a:srgbClr val="9BC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00" y="629999"/>
            <a:ext cx="10560000" cy="55980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2220689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2633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Hellgrün S">
    <p:bg>
      <p:bgPr>
        <a:solidFill>
          <a:srgbClr val="9BC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5" y="3391200"/>
            <a:ext cx="10559377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209" y="4832079"/>
            <a:ext cx="669768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5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230323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7449788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269" y="2152206"/>
            <a:ext cx="3653364" cy="1262825"/>
          </a:xfrm>
        </p:spPr>
        <p:txBody>
          <a:bodyPr/>
          <a:lstStyle>
            <a:lvl1pPr>
              <a:defRPr sz="26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78E4A0-018C-4D9D-AA73-D8AD1AEB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0267" y="3738253"/>
            <a:ext cx="3653364" cy="2175185"/>
          </a:xfrm>
        </p:spPr>
        <p:txBody>
          <a:bodyPr numCol="1" spc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6467" y="984959"/>
            <a:ext cx="3757164" cy="1205346"/>
          </a:xfrm>
        </p:spPr>
        <p:txBody>
          <a:bodyPr anchor="ctr"/>
          <a:lstStyle>
            <a:lvl1pPr marL="0" indent="0">
              <a:lnSpc>
                <a:spcPct val="90000"/>
              </a:lnSpc>
              <a:buNone/>
              <a:defRPr sz="7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26101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EA2BB2C-7695-4650-8733-E760D9467D89}"/>
              </a:ext>
            </a:extLst>
          </p:cNvPr>
          <p:cNvSpPr/>
          <p:nvPr userDrawn="1"/>
        </p:nvSpPr>
        <p:spPr>
          <a:xfrm>
            <a:off x="7449785" y="0"/>
            <a:ext cx="4742215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7449788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9" y="5084916"/>
            <a:ext cx="3757164" cy="1430502"/>
          </a:xfrm>
        </p:spPr>
        <p:txBody>
          <a:bodyPr anchor="b"/>
          <a:lstStyle>
            <a:lvl1pPr>
              <a:defRPr sz="26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6467" y="1092531"/>
            <a:ext cx="3757164" cy="1205346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670510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EA2BB2C-7695-4650-8733-E760D9467D89}"/>
              </a:ext>
            </a:extLst>
          </p:cNvPr>
          <p:cNvSpPr/>
          <p:nvPr userDrawn="1"/>
        </p:nvSpPr>
        <p:spPr>
          <a:xfrm>
            <a:off x="7449785" y="0"/>
            <a:ext cx="4742215" cy="3429000"/>
          </a:xfrm>
          <a:prstGeom prst="rect">
            <a:avLst/>
          </a:prstGeom>
          <a:solidFill>
            <a:srgbClr val="00A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7449788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9" y="3925088"/>
            <a:ext cx="3757164" cy="714540"/>
          </a:xfrm>
        </p:spPr>
        <p:txBody>
          <a:bodyPr/>
          <a:lstStyle>
            <a:lvl1pPr>
              <a:defRPr sz="28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6467" y="1092531"/>
            <a:ext cx="3757164" cy="1205346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BFDB1D93-3E89-4014-897B-8F90BD7772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6467" y="4559944"/>
            <a:ext cx="3757164" cy="1944997"/>
          </a:xfrm>
        </p:spPr>
        <p:txBody>
          <a:bodyPr numCol="1" spc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014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36F217F-9F9C-41D8-B6DF-71AEB2A68553}"/>
              </a:ext>
            </a:extLst>
          </p:cNvPr>
          <p:cNvSpPr/>
          <p:nvPr userDrawn="1"/>
        </p:nvSpPr>
        <p:spPr>
          <a:xfrm>
            <a:off x="-2" y="0"/>
            <a:ext cx="7449788" cy="6858000"/>
          </a:xfrm>
          <a:prstGeom prst="rect">
            <a:avLst/>
          </a:prstGeom>
          <a:solidFill>
            <a:srgbClr val="00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147" y="2152206"/>
            <a:ext cx="4710853" cy="1262825"/>
          </a:xfrm>
        </p:spPr>
        <p:txBody>
          <a:bodyPr/>
          <a:lstStyle>
            <a:lvl1pPr>
              <a:defRPr sz="2600" cap="all" baseline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78E4A0-018C-4D9D-AA73-D8AD1AEB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0267" y="2182686"/>
            <a:ext cx="3653364" cy="3730752"/>
          </a:xfrm>
        </p:spPr>
        <p:txBody>
          <a:bodyPr numCol="1" spc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81347" y="984959"/>
            <a:ext cx="3757164" cy="1205346"/>
          </a:xfrm>
        </p:spPr>
        <p:txBody>
          <a:bodyPr anchor="ctr"/>
          <a:lstStyle>
            <a:lvl1pPr marL="0" indent="0">
              <a:lnSpc>
                <a:spcPct val="90000"/>
              </a:lnSpc>
              <a:buNone/>
              <a:defRPr sz="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02356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54D2-58D1-4180-8050-025C60C150C3}" type="datetime1">
              <a:rPr lang="de-DE" smtClean="0"/>
              <a:t>25.06.2024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Ort und Datum &lt; Titel der Präsentation (Eingabe über "Einfügen &gt; Kopf- und Fußzeile")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41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024064"/>
            <a:ext cx="5039784" cy="38893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4637E-DC43-499B-A01A-9C2C4E5DC7E7}" type="datetime1">
              <a:rPr lang="de-DE" smtClean="0"/>
              <a:t>25.06.2024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4F48C0-A769-4284-B8F4-7BDBD6FCDBC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8616" y="2024064"/>
            <a:ext cx="5039784" cy="38893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02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440" y="667860"/>
            <a:ext cx="4632960" cy="8106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4F48C0-A769-4284-B8F4-7BDBD6FCDBC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95440" y="2024064"/>
            <a:ext cx="4632960" cy="38893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770D616-8F5C-4818-9683-51B82A582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6001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834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024064"/>
            <a:ext cx="5039784" cy="38893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558A-EFA4-43EE-821F-8B48D42D485C}" type="datetime1">
              <a:rPr lang="de-DE" smtClean="0"/>
              <a:t>25.06.2024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51133" y="2063751"/>
            <a:ext cx="4377267" cy="34353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018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ob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3473262"/>
            <a:ext cx="10464800" cy="8106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80C4-972A-466C-9BBA-9FEB2F7540A1}" type="datetime1">
              <a:rPr lang="de-DE" smtClean="0"/>
              <a:t>25.06.2024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78E4A0-018C-4D9D-AA73-D8AD1AEB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4542156"/>
            <a:ext cx="10464800" cy="1371283"/>
          </a:xfrm>
        </p:spPr>
        <p:txBody>
          <a:bodyPr numCol="2" spcCol="28800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1"/>
            <a:ext cx="12192001" cy="31146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1646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18A8D83-0383-4B4C-98D9-B768F2BD59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7999" y="2084399"/>
            <a:ext cx="10248000" cy="41436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1080000" bIns="450000" anchor="t"/>
          <a:lstStyle>
            <a:lvl1pPr algn="l">
              <a:defRPr sz="400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9280" y="4002943"/>
            <a:ext cx="6572200" cy="469016"/>
          </a:xfrm>
        </p:spPr>
        <p:txBody>
          <a:bodyPr anchor="b"/>
          <a:lstStyle>
            <a:lvl1pPr marL="0" indent="0" algn="l">
              <a:lnSpc>
                <a:spcPct val="114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6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686383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DA1A5BC-4B3E-4471-B5A1-241BA355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815A-3AA0-45EB-AC28-40A7EE94F7BF}" type="datetime1">
              <a:rPr lang="de-DE" smtClean="0"/>
              <a:t>25.06.2024</a:t>
            </a:fld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D9EFE6A-1403-4906-BD2F-08A1976EF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7E6EE12-0E14-4C4E-A47E-A46E922C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556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2BF801-7DBB-412B-A331-7A1DADC3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46FA-D26B-443A-915F-4F011EB21091}" type="datetime1">
              <a:rPr lang="de-DE" smtClean="0"/>
              <a:t>25.06.2024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57C5F2-4E6C-4DF3-A256-A51CB88E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0829A1-84BE-4323-8A58-BA6C669B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6788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05B76F8-CDC9-4B25-89C2-100456A9A4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3" y="3391199"/>
            <a:ext cx="10559367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4500" cap="none" baseline="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6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575630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3516EE9A-159F-47B7-B383-412E5B6422C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98880" y="1226821"/>
            <a:ext cx="10139680" cy="797243"/>
          </a:xfrm>
          <a:ln w="12700">
            <a:noFill/>
          </a:ln>
        </p:spPr>
        <p:txBody>
          <a:bodyPr lIns="0" tIns="0" rIns="0" bIns="0"/>
          <a:lstStyle>
            <a:lvl1pPr>
              <a:defRPr sz="4500" cap="none" baseline="0"/>
            </a:lvl1pPr>
          </a:lstStyle>
          <a:p>
            <a:r>
              <a:rPr lang="de-DE"/>
              <a:t>Text</a:t>
            </a:r>
            <a:endParaRPr lang="en-US" dirty="0"/>
          </a:p>
        </p:txBody>
      </p:sp>
      <p:pic>
        <p:nvPicPr>
          <p:cNvPr id="5" name="Bildplatzhalter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7037202" y="5545662"/>
            <a:ext cx="4293316" cy="6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3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3">
    <p:bg>
      <p:bgPr>
        <a:solidFill>
          <a:srgbClr val="AAC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963" y="3391199"/>
            <a:ext cx="10559367" cy="283680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lIns="504000" tIns="450000" rIns="864000" bIns="450000" anchor="t"/>
          <a:lstStyle>
            <a:lvl1pPr algn="l">
              <a:defRPr sz="450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0E4959FE-CD88-4F86-89DA-8F078AE6459B}"/>
              </a:ext>
            </a:extLst>
          </p:cNvPr>
          <p:cNvSpPr txBox="1">
            <a:spLocks/>
          </p:cNvSpPr>
          <p:nvPr userDrawn="1"/>
        </p:nvSpPr>
        <p:spPr>
          <a:xfrm>
            <a:off x="7215959" y="5710836"/>
            <a:ext cx="819661" cy="3075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 smtClean="0"/>
              <a:t>Bezirksamt</a:t>
            </a:r>
          </a:p>
          <a:p>
            <a:r>
              <a:rPr lang="de-DE" sz="900" dirty="0" smtClean="0"/>
              <a:t>Neukölln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2886608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565D6-8D40-4839-AC92-D956B0E74B79}" type="datetime1">
              <a:rPr lang="de-DE" smtClean="0"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AEE98-A743-4CF8-A66D-55EBB51FC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74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600" y="667860"/>
            <a:ext cx="10464800" cy="8106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2024064"/>
            <a:ext cx="10464800" cy="38893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93080" y="6459023"/>
            <a:ext cx="1087967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42DFA2C-829E-4293-A2B5-679F7756C3FF}" type="datetime1">
              <a:rPr lang="de-DE" smtClean="0"/>
              <a:t>25.06.2024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0611" y="6459023"/>
            <a:ext cx="7465621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Ort und Datum &lt; Titel der Präsentation (Eingabe über "Einfügen &gt; Kopf- und Fußzeile")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9399" y="6459024"/>
            <a:ext cx="854364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467" y="6115736"/>
            <a:ext cx="821392" cy="41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1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84" r:id="rId3"/>
    <p:sldLayoutId id="2147483700" r:id="rId4"/>
    <p:sldLayoutId id="2147483680" r:id="rId5"/>
    <p:sldLayoutId id="2147483699" r:id="rId6"/>
    <p:sldLayoutId id="2147483692" r:id="rId7"/>
    <p:sldLayoutId id="2147483695" r:id="rId8"/>
    <p:sldLayoutId id="2147483706" r:id="rId9"/>
    <p:sldLayoutId id="2147483707" r:id="rId10"/>
    <p:sldLayoutId id="2147483704" r:id="rId11"/>
    <p:sldLayoutId id="2147483705" r:id="rId12"/>
    <p:sldLayoutId id="2147483694" r:id="rId13"/>
    <p:sldLayoutId id="2147483697" r:id="rId14"/>
    <p:sldLayoutId id="2147483671" r:id="rId15"/>
    <p:sldLayoutId id="2147483672" r:id="rId16"/>
    <p:sldLayoutId id="2147483702" r:id="rId17"/>
    <p:sldLayoutId id="2147483703" r:id="rId18"/>
    <p:sldLayoutId id="2147483662" r:id="rId19"/>
    <p:sldLayoutId id="2147483668" r:id="rId20"/>
    <p:sldLayoutId id="2147483669" r:id="rId21"/>
    <p:sldLayoutId id="2147483682" r:id="rId22"/>
    <p:sldLayoutId id="2147483670" r:id="rId23"/>
    <p:sldLayoutId id="2147483691" r:id="rId24"/>
    <p:sldLayoutId id="2147483666" r:id="rId25"/>
    <p:sldLayoutId id="2147483667" r:id="rId26"/>
    <p:sldLayoutId id="2147483689" r:id="rId27"/>
    <p:sldLayoutId id="2147483675" r:id="rId28"/>
    <p:sldLayoutId id="2147483708" r:id="rId29"/>
    <p:sldLayoutId id="2147483709" r:id="rId3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41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44" userDrawn="1">
          <p15:clr>
            <a:srgbClr val="F26B43"/>
          </p15:clr>
        </p15:guide>
        <p15:guide id="2" pos="7136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11" orient="horz" pos="1275" userDrawn="1">
          <p15:clr>
            <a:srgbClr val="F26B43"/>
          </p15:clr>
        </p15:guide>
        <p15:guide id="13" orient="horz" pos="414" userDrawn="1">
          <p15:clr>
            <a:srgbClr val="F26B43"/>
          </p15:clr>
        </p15:guide>
        <p15:guide id="15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Gerade Verbindung mit Pfeil 102"/>
          <p:cNvCxnSpPr/>
          <p:nvPr/>
        </p:nvCxnSpPr>
        <p:spPr>
          <a:xfrm>
            <a:off x="3269354" y="3494525"/>
            <a:ext cx="1328361" cy="839086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feil nach unten 54"/>
          <p:cNvSpPr/>
          <p:nvPr/>
        </p:nvSpPr>
        <p:spPr>
          <a:xfrm flipH="1">
            <a:off x="6057233" y="2773779"/>
            <a:ext cx="239038" cy="4577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sp>
        <p:nvSpPr>
          <p:cNvPr id="7" name="Abgerundetes Rechteck 6"/>
          <p:cNvSpPr/>
          <p:nvPr/>
        </p:nvSpPr>
        <p:spPr>
          <a:xfrm>
            <a:off x="4795323" y="3218397"/>
            <a:ext cx="2762864" cy="743906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und Situationserfassung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(in 1-3 Beratungsgesprächen)</a:t>
            </a:r>
          </a:p>
        </p:txBody>
      </p:sp>
      <p:sp>
        <p:nvSpPr>
          <p:cNvPr id="40" name="Abgerundetes Rechteck 39"/>
          <p:cNvSpPr/>
          <p:nvPr/>
        </p:nvSpPr>
        <p:spPr>
          <a:xfrm>
            <a:off x="9302259" y="813270"/>
            <a:ext cx="1800000" cy="720000"/>
          </a:xfrm>
          <a:prstGeom prst="roundRect">
            <a:avLst/>
          </a:prstGeom>
          <a:solidFill>
            <a:srgbClr val="EDEDED"/>
          </a:solidFill>
          <a:ln w="19050">
            <a:solidFill>
              <a:srgbClr val="878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27000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Ordnungswidrig-</a:t>
            </a:r>
            <a:r>
              <a:rPr lang="de-DE" sz="1200" b="1" dirty="0" err="1" smtClean="0">
                <a:solidFill>
                  <a:schemeClr val="tx1"/>
                </a:solidFill>
                <a:latin typeface="Berlin Type Bold" panose="020B0802020203020204" pitchFamily="34" charset="0"/>
              </a:rPr>
              <a:t>keitsverfahren</a:t>
            </a:r>
            <a:endParaRPr lang="de-DE" sz="1200" dirty="0">
              <a:solidFill>
                <a:schemeClr val="tx1"/>
              </a:solidFill>
              <a:latin typeface="Berlin Type Bold" panose="020B0802020203020204" pitchFamily="34" charset="0"/>
            </a:endParaRPr>
          </a:p>
        </p:txBody>
      </p:sp>
      <p:sp>
        <p:nvSpPr>
          <p:cNvPr id="61" name="Abgerundetes Rechteck 60"/>
          <p:cNvSpPr/>
          <p:nvPr/>
        </p:nvSpPr>
        <p:spPr>
          <a:xfrm>
            <a:off x="7948139" y="6288273"/>
            <a:ext cx="1451501" cy="418456"/>
          </a:xfrm>
          <a:prstGeom prst="roundRect">
            <a:avLst/>
          </a:prstGeom>
          <a:solidFill>
            <a:srgbClr val="B2B2B2"/>
          </a:solidFill>
          <a:ln w="12700">
            <a:solidFill>
              <a:srgbClr val="5757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Familiengericht</a:t>
            </a:r>
            <a:endParaRPr lang="de-DE" sz="110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50" name="Abgerundetes Rechteck 49"/>
          <p:cNvSpPr/>
          <p:nvPr/>
        </p:nvSpPr>
        <p:spPr>
          <a:xfrm>
            <a:off x="1150479" y="2875777"/>
            <a:ext cx="2133600" cy="638032"/>
          </a:xfrm>
          <a:prstGeom prst="roundRect">
            <a:avLst/>
          </a:prstGeom>
          <a:solidFill>
            <a:srgbClr val="F39300">
              <a:alpha val="60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Kinderschutz-Prüfung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1894901" y="238582"/>
            <a:ext cx="828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accent3"/>
                </a:solidFill>
                <a:latin typeface="Berlin Type Office" panose="020B0502020203020204" pitchFamily="34" charset="0"/>
              </a:rPr>
              <a:t>Ablaufplan Falleingang </a:t>
            </a:r>
            <a:r>
              <a:rPr lang="de-DE" sz="2400" b="1" dirty="0" smtClean="0">
                <a:latin typeface="Berlin Type Office" panose="020B0502020203020204" pitchFamily="34" charset="0"/>
              </a:rPr>
              <a:t>RSD-Team - Schuldistanz</a:t>
            </a:r>
            <a:endParaRPr lang="de-DE" sz="2400" b="1" dirty="0">
              <a:latin typeface="Berlin Type Office" panose="020B0502020203020204" pitchFamily="34" charset="0"/>
            </a:endParaRPr>
          </a:p>
        </p:txBody>
      </p:sp>
      <p:sp>
        <p:nvSpPr>
          <p:cNvPr id="46" name="Abgerundetes Rechteck 45"/>
          <p:cNvSpPr/>
          <p:nvPr/>
        </p:nvSpPr>
        <p:spPr>
          <a:xfrm>
            <a:off x="1251247" y="819360"/>
            <a:ext cx="1800000" cy="720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9185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SCHULE</a:t>
            </a:r>
            <a:endParaRPr lang="de-DE" sz="1200" dirty="0">
              <a:solidFill>
                <a:schemeClr val="tx1"/>
              </a:solidFill>
              <a:latin typeface="Berlin Type Bold" panose="020B0802020203020204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4795320" y="1912459"/>
            <a:ext cx="2762865" cy="789762"/>
          </a:xfrm>
          <a:prstGeom prst="roundRect">
            <a:avLst/>
          </a:prstGeom>
          <a:solidFill>
            <a:srgbClr val="E40422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Berlin Type Office" panose="020B0502020203020204" pitchFamily="34" charset="0"/>
              </a:rPr>
              <a:t>RSD-Team </a:t>
            </a:r>
            <a:r>
              <a:rPr lang="de-DE" sz="1600" b="1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Schuldistanz</a:t>
            </a:r>
          </a:p>
          <a:p>
            <a:pPr algn="ctr"/>
            <a:r>
              <a:rPr lang="de-DE" sz="1100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Sichtung der SVA</a:t>
            </a:r>
          </a:p>
          <a:p>
            <a:pPr algn="ctr"/>
            <a:r>
              <a:rPr lang="de-DE" sz="1100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Zuordnung / Prüfung der Zuständigkeit</a:t>
            </a:r>
            <a:endParaRPr lang="de-DE" sz="1100" dirty="0">
              <a:solidFill>
                <a:schemeClr val="bg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5276753" y="813270"/>
            <a:ext cx="1800000" cy="720000"/>
          </a:xfrm>
          <a:prstGeom prst="roundRect">
            <a:avLst/>
          </a:prstGeom>
          <a:solidFill>
            <a:srgbClr val="AAC9E7"/>
          </a:solidFill>
          <a:ln w="19050">
            <a:solidFill>
              <a:srgbClr val="004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SCHULAMT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8990772" y="3146085"/>
            <a:ext cx="2290916" cy="881947"/>
          </a:xfrm>
          <a:prstGeom prst="roundRect">
            <a:avLst/>
          </a:prstGeom>
          <a:solidFill>
            <a:srgbClr val="F393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Weiterleitung an andere Fachdienste, RSD Teams </a:t>
            </a:r>
            <a:r>
              <a:rPr lang="de-DE" sz="110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usw.</a:t>
            </a:r>
            <a:endParaRPr lang="de-DE" sz="110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1150479" y="4147355"/>
            <a:ext cx="2133600" cy="608961"/>
          </a:xfrm>
          <a:prstGeom prst="roundRect">
            <a:avLst/>
          </a:prstGeom>
          <a:solidFill>
            <a:srgbClr val="F39300">
              <a:alpha val="60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Aufträge / Sicherstellungspflichten</a:t>
            </a:r>
            <a:endParaRPr lang="de-DE" sz="1100" b="1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1150479" y="5259485"/>
            <a:ext cx="2133600" cy="946955"/>
          </a:xfrm>
          <a:prstGeom prst="roundRect">
            <a:avLst/>
          </a:prstGeom>
          <a:solidFill>
            <a:srgbClr val="F393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/ Kinderschutz-Prüfung nicht ausreichend</a:t>
            </a:r>
          </a:p>
          <a:p>
            <a:pPr algn="ctr"/>
            <a:r>
              <a:rPr lang="de-DE" sz="9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(Kindeswohlgefährdung ist nicht auszuschließen, nicht abzuwenden)</a:t>
            </a:r>
            <a:endParaRPr lang="de-DE" sz="95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4581314" y="4220841"/>
            <a:ext cx="3190875" cy="1023263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und Begleitung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(orientiert am Fachkonzept der SRO)</a:t>
            </a:r>
          </a:p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Zielvereinbarung und Maßnahmenplan 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(außerhalb von </a:t>
            </a:r>
            <a:r>
              <a:rPr lang="de-DE" sz="1050" dirty="0" err="1" smtClean="0">
                <a:solidFill>
                  <a:schemeClr val="tx1"/>
                </a:solidFill>
                <a:latin typeface="Berlin Type Office" panose="020B0502020203020204" pitchFamily="34" charset="0"/>
              </a:rPr>
              <a:t>HzE</a:t>
            </a:r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)</a:t>
            </a:r>
          </a:p>
        </p:txBody>
      </p:sp>
      <p:sp>
        <p:nvSpPr>
          <p:cNvPr id="32" name="Abgerundetes Rechteck 31"/>
          <p:cNvSpPr/>
          <p:nvPr/>
        </p:nvSpPr>
        <p:spPr>
          <a:xfrm>
            <a:off x="5751997" y="5854671"/>
            <a:ext cx="840405" cy="303082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Ende</a:t>
            </a:r>
          </a:p>
        </p:txBody>
      </p:sp>
      <p:cxnSp>
        <p:nvCxnSpPr>
          <p:cNvPr id="3" name="Gerade Verbindung mit Pfeil 2"/>
          <p:cNvCxnSpPr>
            <a:stCxn id="50" idx="2"/>
            <a:endCxn id="29" idx="0"/>
          </p:cNvCxnSpPr>
          <p:nvPr/>
        </p:nvCxnSpPr>
        <p:spPr>
          <a:xfrm>
            <a:off x="2217279" y="3513809"/>
            <a:ext cx="0" cy="633546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stCxn id="29" idx="2"/>
            <a:endCxn id="30" idx="0"/>
          </p:cNvCxnSpPr>
          <p:nvPr/>
        </p:nvCxnSpPr>
        <p:spPr>
          <a:xfrm>
            <a:off x="2217279" y="4756316"/>
            <a:ext cx="0" cy="503169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winkelter Verbinder 17"/>
          <p:cNvCxnSpPr>
            <a:stCxn id="30" idx="2"/>
            <a:endCxn id="61" idx="1"/>
          </p:cNvCxnSpPr>
          <p:nvPr/>
        </p:nvCxnSpPr>
        <p:spPr>
          <a:xfrm rot="16200000" flipH="1">
            <a:off x="4937179" y="3486540"/>
            <a:ext cx="291061" cy="5730860"/>
          </a:xfrm>
          <a:prstGeom prst="bentConnector2">
            <a:avLst/>
          </a:prstGeom>
          <a:ln w="3810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winkelter Verbinder 32"/>
          <p:cNvCxnSpPr>
            <a:stCxn id="61" idx="3"/>
          </p:cNvCxnSpPr>
          <p:nvPr/>
        </p:nvCxnSpPr>
        <p:spPr>
          <a:xfrm flipV="1">
            <a:off x="9399640" y="4017208"/>
            <a:ext cx="1500852" cy="2480293"/>
          </a:xfrm>
          <a:prstGeom prst="bentConnector2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feil nach unten 38"/>
          <p:cNvSpPr/>
          <p:nvPr/>
        </p:nvSpPr>
        <p:spPr>
          <a:xfrm rot="3600000" flipH="1">
            <a:off x="3987423" y="2227483"/>
            <a:ext cx="239038" cy="121971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sp>
        <p:nvSpPr>
          <p:cNvPr id="54" name="Pfeil nach unten 53"/>
          <p:cNvSpPr/>
          <p:nvPr/>
        </p:nvSpPr>
        <p:spPr>
          <a:xfrm rot="-3600000" flipH="1">
            <a:off x="8112666" y="2268239"/>
            <a:ext cx="239038" cy="121971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cxnSp>
        <p:nvCxnSpPr>
          <p:cNvPr id="66" name="Gewinkelter Verbinder 65"/>
          <p:cNvCxnSpPr>
            <a:stCxn id="31" idx="3"/>
            <a:endCxn id="24" idx="2"/>
          </p:cNvCxnSpPr>
          <p:nvPr/>
        </p:nvCxnSpPr>
        <p:spPr>
          <a:xfrm flipV="1">
            <a:off x="7772189" y="4028032"/>
            <a:ext cx="2364041" cy="704441"/>
          </a:xfrm>
          <a:prstGeom prst="bentConnector2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>
            <a:stCxn id="31" idx="2"/>
            <a:endCxn id="32" idx="0"/>
          </p:cNvCxnSpPr>
          <p:nvPr/>
        </p:nvCxnSpPr>
        <p:spPr>
          <a:xfrm flipH="1">
            <a:off x="6172200" y="5244104"/>
            <a:ext cx="4552" cy="610567"/>
          </a:xfrm>
          <a:prstGeom prst="straightConnector1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hteck 76"/>
          <p:cNvSpPr/>
          <p:nvPr/>
        </p:nvSpPr>
        <p:spPr>
          <a:xfrm>
            <a:off x="6225564" y="1512573"/>
            <a:ext cx="16113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000" b="1" dirty="0" smtClean="0">
                <a:latin typeface="Berlin Type Office" panose="020B0502020203020204" pitchFamily="34" charset="0"/>
              </a:rPr>
              <a:t>Schulversäumnisanzeigen</a:t>
            </a:r>
          </a:p>
        </p:txBody>
      </p:sp>
      <p:cxnSp>
        <p:nvCxnSpPr>
          <p:cNvPr id="79" name="Gerade Verbindung mit Pfeil 78"/>
          <p:cNvCxnSpPr>
            <a:stCxn id="46" idx="3"/>
            <a:endCxn id="21" idx="1"/>
          </p:cNvCxnSpPr>
          <p:nvPr/>
        </p:nvCxnSpPr>
        <p:spPr>
          <a:xfrm flipV="1">
            <a:off x="3051247" y="1173270"/>
            <a:ext cx="2225506" cy="6090"/>
          </a:xfrm>
          <a:prstGeom prst="straightConnector1">
            <a:avLst/>
          </a:prstGeom>
          <a:ln w="38100">
            <a:solidFill>
              <a:srgbClr val="9185B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/>
          <p:cNvCxnSpPr>
            <a:stCxn id="21" idx="2"/>
            <a:endCxn id="5" idx="0"/>
          </p:cNvCxnSpPr>
          <p:nvPr/>
        </p:nvCxnSpPr>
        <p:spPr>
          <a:xfrm>
            <a:off x="6176753" y="1533270"/>
            <a:ext cx="0" cy="379189"/>
          </a:xfrm>
          <a:prstGeom prst="straightConnector1">
            <a:avLst/>
          </a:prstGeom>
          <a:ln w="38100">
            <a:solidFill>
              <a:srgbClr val="4F90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>
            <a:stCxn id="21" idx="3"/>
            <a:endCxn id="40" idx="1"/>
          </p:cNvCxnSpPr>
          <p:nvPr/>
        </p:nvCxnSpPr>
        <p:spPr>
          <a:xfrm>
            <a:off x="7076753" y="1173270"/>
            <a:ext cx="2225506" cy="0"/>
          </a:xfrm>
          <a:prstGeom prst="straightConnector1">
            <a:avLst/>
          </a:prstGeom>
          <a:ln w="28575">
            <a:solidFill>
              <a:srgbClr val="4F90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eck 83"/>
          <p:cNvSpPr/>
          <p:nvPr/>
        </p:nvSpPr>
        <p:spPr>
          <a:xfrm>
            <a:off x="3338104" y="892974"/>
            <a:ext cx="16113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000" b="1" dirty="0" smtClean="0">
                <a:latin typeface="Berlin Type Office" panose="020B0502020203020204" pitchFamily="34" charset="0"/>
              </a:rPr>
              <a:t>Schulversäumnisanzeigen</a:t>
            </a:r>
          </a:p>
          <a:p>
            <a:pPr algn="ctr"/>
            <a:endParaRPr lang="de-DE" sz="1000" dirty="0" smtClean="0">
              <a:latin typeface="Berlin Type Office" panose="020B0502020203020204" pitchFamily="34" charset="0"/>
            </a:endParaRPr>
          </a:p>
          <a:p>
            <a:pPr algn="ctr"/>
            <a:endParaRPr lang="de-DE" sz="1000" dirty="0"/>
          </a:p>
        </p:txBody>
      </p:sp>
      <p:cxnSp>
        <p:nvCxnSpPr>
          <p:cNvPr id="86" name="Gerade Verbindung mit Pfeil 85"/>
          <p:cNvCxnSpPr>
            <a:stCxn id="7" idx="3"/>
            <a:endCxn id="24" idx="1"/>
          </p:cNvCxnSpPr>
          <p:nvPr/>
        </p:nvCxnSpPr>
        <p:spPr>
          <a:xfrm flipV="1">
            <a:off x="7558187" y="3587059"/>
            <a:ext cx="1432585" cy="3291"/>
          </a:xfrm>
          <a:prstGeom prst="straightConnector1">
            <a:avLst/>
          </a:prstGeom>
          <a:ln w="57150">
            <a:solidFill>
              <a:srgbClr val="0072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mit Pfeil 107"/>
          <p:cNvCxnSpPr>
            <a:stCxn id="7" idx="2"/>
            <a:endCxn id="31" idx="0"/>
          </p:cNvCxnSpPr>
          <p:nvPr/>
        </p:nvCxnSpPr>
        <p:spPr>
          <a:xfrm flipH="1">
            <a:off x="6176752" y="3962303"/>
            <a:ext cx="3" cy="258538"/>
          </a:xfrm>
          <a:prstGeom prst="straightConnector1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ußzeilenplatzhalter 3">
            <a:extLst>
              <a:ext uri="{FF2B5EF4-FFF2-40B4-BE49-F238E27FC236}">
                <a16:creationId xmlns:a16="http://schemas.microsoft.com/office/drawing/2014/main" id="{A52194D5-B075-44C0-B65B-CCED7705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798" y="6380337"/>
            <a:ext cx="5599216" cy="192887"/>
          </a:xfrm>
        </p:spPr>
        <p:txBody>
          <a:bodyPr/>
          <a:lstStyle/>
          <a:p>
            <a:r>
              <a:rPr lang="de-DE" dirty="0" smtClean="0"/>
              <a:t>Stand: Juni 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617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40" grpId="0" animBg="1"/>
      <p:bldP spid="61" grpId="0" animBg="1"/>
      <p:bldP spid="50" grpId="0" animBg="1"/>
      <p:bldP spid="46" grpId="0" animBg="1"/>
      <p:bldP spid="5" grpId="0" animBg="1"/>
      <p:bldP spid="21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9" grpId="0" animBg="1"/>
      <p:bldP spid="54" grpId="0" animBg="1"/>
      <p:bldP spid="77" grpId="0"/>
      <p:bldP spid="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Gerade Verbindung mit Pfeil 102"/>
          <p:cNvCxnSpPr/>
          <p:nvPr/>
        </p:nvCxnSpPr>
        <p:spPr>
          <a:xfrm>
            <a:off x="3269354" y="3494525"/>
            <a:ext cx="1328361" cy="839086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feil nach unten 54"/>
          <p:cNvSpPr/>
          <p:nvPr/>
        </p:nvSpPr>
        <p:spPr>
          <a:xfrm flipH="1">
            <a:off x="6057233" y="2773779"/>
            <a:ext cx="239038" cy="4577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sp>
        <p:nvSpPr>
          <p:cNvPr id="7" name="Abgerundetes Rechteck 6"/>
          <p:cNvSpPr/>
          <p:nvPr/>
        </p:nvSpPr>
        <p:spPr>
          <a:xfrm>
            <a:off x="4795323" y="3218397"/>
            <a:ext cx="2762864" cy="743906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und Situationserfassung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(in 1-3 Beratungsgesprächen)</a:t>
            </a:r>
          </a:p>
        </p:txBody>
      </p:sp>
      <p:sp>
        <p:nvSpPr>
          <p:cNvPr id="40" name="Abgerundetes Rechteck 39"/>
          <p:cNvSpPr/>
          <p:nvPr/>
        </p:nvSpPr>
        <p:spPr>
          <a:xfrm>
            <a:off x="9302259" y="813270"/>
            <a:ext cx="1800000" cy="720000"/>
          </a:xfrm>
          <a:prstGeom prst="roundRect">
            <a:avLst/>
          </a:prstGeom>
          <a:solidFill>
            <a:srgbClr val="EDEDED"/>
          </a:solidFill>
          <a:ln w="19050">
            <a:solidFill>
              <a:srgbClr val="878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27000"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Ordnungswidrig-</a:t>
            </a:r>
            <a:r>
              <a:rPr lang="de-DE" sz="1200" b="1" dirty="0" err="1" smtClean="0">
                <a:solidFill>
                  <a:schemeClr val="tx1"/>
                </a:solidFill>
                <a:latin typeface="Berlin Type Bold" panose="020B0802020203020204" pitchFamily="34" charset="0"/>
              </a:rPr>
              <a:t>keitsverfahren</a:t>
            </a:r>
            <a:endParaRPr lang="de-DE" sz="1200" dirty="0">
              <a:solidFill>
                <a:schemeClr val="tx1"/>
              </a:solidFill>
              <a:latin typeface="Berlin Type Bold" panose="020B0802020203020204" pitchFamily="34" charset="0"/>
            </a:endParaRPr>
          </a:p>
        </p:txBody>
      </p:sp>
      <p:sp>
        <p:nvSpPr>
          <p:cNvPr id="61" name="Abgerundetes Rechteck 60"/>
          <p:cNvSpPr/>
          <p:nvPr/>
        </p:nvSpPr>
        <p:spPr>
          <a:xfrm>
            <a:off x="7948139" y="6288273"/>
            <a:ext cx="1451501" cy="418456"/>
          </a:xfrm>
          <a:prstGeom prst="roundRect">
            <a:avLst/>
          </a:prstGeom>
          <a:solidFill>
            <a:srgbClr val="B2B2B2"/>
          </a:solidFill>
          <a:ln w="12700">
            <a:solidFill>
              <a:srgbClr val="5757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Familiengericht</a:t>
            </a:r>
            <a:endParaRPr lang="de-DE" sz="110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50" name="Abgerundetes Rechteck 49"/>
          <p:cNvSpPr/>
          <p:nvPr/>
        </p:nvSpPr>
        <p:spPr>
          <a:xfrm>
            <a:off x="1150479" y="2875777"/>
            <a:ext cx="2133600" cy="638032"/>
          </a:xfrm>
          <a:prstGeom prst="roundRect">
            <a:avLst/>
          </a:prstGeom>
          <a:solidFill>
            <a:srgbClr val="F39300">
              <a:alpha val="60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Kinderschutz-Prüfung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1894901" y="238582"/>
            <a:ext cx="828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accent3"/>
                </a:solidFill>
                <a:latin typeface="Berlin Type Office" panose="020B0502020203020204" pitchFamily="34" charset="0"/>
              </a:rPr>
              <a:t>Ablaufplan Falleingang </a:t>
            </a:r>
            <a:r>
              <a:rPr lang="de-DE" sz="2400" b="1" dirty="0" smtClean="0">
                <a:latin typeface="Berlin Type Office" panose="020B0502020203020204" pitchFamily="34" charset="0"/>
              </a:rPr>
              <a:t>RSD-Team - Schuldistanz</a:t>
            </a:r>
            <a:endParaRPr lang="de-DE" sz="2400" b="1" dirty="0">
              <a:latin typeface="Berlin Type Office" panose="020B0502020203020204" pitchFamily="34" charset="0"/>
            </a:endParaRPr>
          </a:p>
        </p:txBody>
      </p:sp>
      <p:sp>
        <p:nvSpPr>
          <p:cNvPr id="46" name="Abgerundetes Rechteck 45"/>
          <p:cNvSpPr/>
          <p:nvPr/>
        </p:nvSpPr>
        <p:spPr>
          <a:xfrm>
            <a:off x="1251247" y="819360"/>
            <a:ext cx="1800000" cy="720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9185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SCHULE</a:t>
            </a:r>
            <a:endParaRPr lang="de-DE" sz="1200" dirty="0">
              <a:solidFill>
                <a:schemeClr val="tx1"/>
              </a:solidFill>
              <a:latin typeface="Berlin Type Bold" panose="020B0802020203020204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4795320" y="1912459"/>
            <a:ext cx="2762865" cy="789762"/>
          </a:xfrm>
          <a:prstGeom prst="roundRect">
            <a:avLst/>
          </a:prstGeom>
          <a:solidFill>
            <a:srgbClr val="E40422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Berlin Type Office" panose="020B0502020203020204" pitchFamily="34" charset="0"/>
              </a:rPr>
              <a:t>RSD-Team </a:t>
            </a:r>
            <a:r>
              <a:rPr lang="de-DE" sz="1600" b="1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Schuldistanz</a:t>
            </a:r>
          </a:p>
          <a:p>
            <a:pPr algn="ctr"/>
            <a:r>
              <a:rPr lang="de-DE" sz="1100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Sichtung der SVA</a:t>
            </a:r>
          </a:p>
          <a:p>
            <a:pPr algn="ctr"/>
            <a:r>
              <a:rPr lang="de-DE" sz="1100" dirty="0" smtClean="0">
                <a:solidFill>
                  <a:schemeClr val="bg1"/>
                </a:solidFill>
                <a:latin typeface="Berlin Type Office" panose="020B0502020203020204" pitchFamily="34" charset="0"/>
              </a:rPr>
              <a:t>Zuordnung / Prüfung der Zuständigkeit</a:t>
            </a:r>
            <a:endParaRPr lang="de-DE" sz="1100" dirty="0">
              <a:solidFill>
                <a:schemeClr val="bg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5276753" y="813270"/>
            <a:ext cx="1800000" cy="720000"/>
          </a:xfrm>
          <a:prstGeom prst="roundRect">
            <a:avLst/>
          </a:prstGeom>
          <a:solidFill>
            <a:srgbClr val="AAC9E7"/>
          </a:solidFill>
          <a:ln w="19050">
            <a:solidFill>
              <a:srgbClr val="004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  <a:latin typeface="Berlin Type Bold" panose="020B0802020203020204" pitchFamily="34" charset="0"/>
              </a:rPr>
              <a:t>SCHULAMT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8990772" y="3146085"/>
            <a:ext cx="2290916" cy="881947"/>
          </a:xfrm>
          <a:prstGeom prst="roundRect">
            <a:avLst/>
          </a:prstGeom>
          <a:solidFill>
            <a:srgbClr val="F393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Weiterleitung an andere Fachdienste, RSD Teams </a:t>
            </a:r>
            <a:r>
              <a:rPr lang="de-DE" sz="110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usw.</a:t>
            </a:r>
            <a:endParaRPr lang="de-DE" sz="110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1150479" y="4147355"/>
            <a:ext cx="2133600" cy="608961"/>
          </a:xfrm>
          <a:prstGeom prst="roundRect">
            <a:avLst/>
          </a:prstGeom>
          <a:solidFill>
            <a:srgbClr val="F39300">
              <a:alpha val="60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Aufträge / Sicherstellungspflichten</a:t>
            </a:r>
            <a:endParaRPr lang="de-DE" sz="1100" b="1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1150479" y="5259485"/>
            <a:ext cx="2133600" cy="946955"/>
          </a:xfrm>
          <a:prstGeom prst="roundRect">
            <a:avLst/>
          </a:prstGeom>
          <a:solidFill>
            <a:srgbClr val="F393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/ Kinderschutz-Prüfung nicht ausreichend</a:t>
            </a:r>
          </a:p>
          <a:p>
            <a:pPr algn="ctr"/>
            <a:r>
              <a:rPr lang="de-DE" sz="9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(Kindeswohlgefährdung ist nicht auszuschließen, nicht abzuwenden)</a:t>
            </a:r>
            <a:endParaRPr lang="de-DE" sz="950" dirty="0">
              <a:solidFill>
                <a:schemeClr val="tx1"/>
              </a:solidFill>
              <a:latin typeface="Berlin Type Office" panose="020B0502020203020204" pitchFamily="34" charset="0"/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4581314" y="4220841"/>
            <a:ext cx="3190875" cy="1023263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Beratung und Begleitung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(orientiert am Fachkonzept der SRO)</a:t>
            </a:r>
          </a:p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Zielvereinbarung und Maßnahmenplan </a:t>
            </a:r>
          </a:p>
          <a:p>
            <a:pPr algn="ctr"/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(außerhalb von </a:t>
            </a:r>
            <a:r>
              <a:rPr lang="de-DE" sz="1050" dirty="0" err="1" smtClean="0">
                <a:solidFill>
                  <a:schemeClr val="tx1"/>
                </a:solidFill>
                <a:latin typeface="Berlin Type Office" panose="020B0502020203020204" pitchFamily="34" charset="0"/>
              </a:rPr>
              <a:t>HzE</a:t>
            </a:r>
            <a:r>
              <a:rPr lang="de-DE" sz="1050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)</a:t>
            </a:r>
          </a:p>
        </p:txBody>
      </p:sp>
      <p:sp>
        <p:nvSpPr>
          <p:cNvPr id="32" name="Abgerundetes Rechteck 31"/>
          <p:cNvSpPr/>
          <p:nvPr/>
        </p:nvSpPr>
        <p:spPr>
          <a:xfrm>
            <a:off x="5751997" y="5854671"/>
            <a:ext cx="840405" cy="303082"/>
          </a:xfrm>
          <a:prstGeom prst="roundRect">
            <a:avLst/>
          </a:prstGeom>
          <a:solidFill>
            <a:srgbClr val="9BCFAF"/>
          </a:solidFill>
          <a:ln>
            <a:solidFill>
              <a:srgbClr val="007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  <a:latin typeface="Berlin Type Office" panose="020B0502020203020204" pitchFamily="34" charset="0"/>
              </a:rPr>
              <a:t>Ende</a:t>
            </a:r>
          </a:p>
        </p:txBody>
      </p:sp>
      <p:cxnSp>
        <p:nvCxnSpPr>
          <p:cNvPr id="3" name="Gerade Verbindung mit Pfeil 2"/>
          <p:cNvCxnSpPr>
            <a:stCxn id="50" idx="2"/>
            <a:endCxn id="29" idx="0"/>
          </p:cNvCxnSpPr>
          <p:nvPr/>
        </p:nvCxnSpPr>
        <p:spPr>
          <a:xfrm>
            <a:off x="2217279" y="3513809"/>
            <a:ext cx="0" cy="633546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stCxn id="29" idx="2"/>
            <a:endCxn id="30" idx="0"/>
          </p:cNvCxnSpPr>
          <p:nvPr/>
        </p:nvCxnSpPr>
        <p:spPr>
          <a:xfrm>
            <a:off x="2217279" y="4756316"/>
            <a:ext cx="0" cy="503169"/>
          </a:xfrm>
          <a:prstGeom prst="straightConnector1">
            <a:avLst/>
          </a:prstGeom>
          <a:ln w="5715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winkelter Verbinder 17"/>
          <p:cNvCxnSpPr>
            <a:stCxn id="30" idx="2"/>
            <a:endCxn id="61" idx="1"/>
          </p:cNvCxnSpPr>
          <p:nvPr/>
        </p:nvCxnSpPr>
        <p:spPr>
          <a:xfrm rot="16200000" flipH="1">
            <a:off x="4937179" y="3486540"/>
            <a:ext cx="291061" cy="5730860"/>
          </a:xfrm>
          <a:prstGeom prst="bentConnector2">
            <a:avLst/>
          </a:prstGeom>
          <a:ln w="38100">
            <a:solidFill>
              <a:srgbClr val="F3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winkelter Verbinder 32"/>
          <p:cNvCxnSpPr>
            <a:stCxn id="61" idx="3"/>
          </p:cNvCxnSpPr>
          <p:nvPr/>
        </p:nvCxnSpPr>
        <p:spPr>
          <a:xfrm flipV="1">
            <a:off x="9399640" y="4017208"/>
            <a:ext cx="1500852" cy="2480293"/>
          </a:xfrm>
          <a:prstGeom prst="bentConnector2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feil nach unten 38"/>
          <p:cNvSpPr/>
          <p:nvPr/>
        </p:nvSpPr>
        <p:spPr>
          <a:xfrm rot="3600000" flipH="1">
            <a:off x="3987423" y="2227483"/>
            <a:ext cx="239038" cy="121971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sp>
        <p:nvSpPr>
          <p:cNvPr id="54" name="Pfeil nach unten 53"/>
          <p:cNvSpPr/>
          <p:nvPr/>
        </p:nvSpPr>
        <p:spPr>
          <a:xfrm rot="-3600000" flipH="1">
            <a:off x="8112666" y="2268239"/>
            <a:ext cx="239038" cy="121971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smtClean="0"/>
          </a:p>
        </p:txBody>
      </p:sp>
      <p:sp>
        <p:nvSpPr>
          <p:cNvPr id="59" name="Rechteck 58"/>
          <p:cNvSpPr/>
          <p:nvPr/>
        </p:nvSpPr>
        <p:spPr>
          <a:xfrm>
            <a:off x="5967807" y="5268001"/>
            <a:ext cx="191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latin typeface="Berlin Type Office" panose="020B0502020203020204" pitchFamily="34" charset="0"/>
              </a:rPr>
              <a:t>Beratung wirksam</a:t>
            </a:r>
          </a:p>
          <a:p>
            <a:pPr algn="ctr"/>
            <a:r>
              <a:rPr lang="de-DE" sz="1000" dirty="0">
                <a:latin typeface="Berlin Type Office" panose="020B0502020203020204" pitchFamily="34" charset="0"/>
              </a:rPr>
              <a:t>(angemessener Umgang </a:t>
            </a:r>
            <a:endParaRPr lang="de-DE" sz="1000" dirty="0" smtClean="0">
              <a:latin typeface="Berlin Type Office" panose="020B0502020203020204" pitchFamily="34" charset="0"/>
            </a:endParaRPr>
          </a:p>
          <a:p>
            <a:pPr algn="ctr"/>
            <a:r>
              <a:rPr lang="de-DE" sz="1000" dirty="0" smtClean="0">
                <a:latin typeface="Berlin Type Office" panose="020B0502020203020204" pitchFamily="34" charset="0"/>
              </a:rPr>
              <a:t>der </a:t>
            </a:r>
            <a:r>
              <a:rPr lang="de-DE" sz="1000" dirty="0">
                <a:latin typeface="Berlin Type Office" panose="020B0502020203020204" pitchFamily="34" charset="0"/>
              </a:rPr>
              <a:t>KE mit SV)</a:t>
            </a:r>
          </a:p>
        </p:txBody>
      </p:sp>
      <p:sp>
        <p:nvSpPr>
          <p:cNvPr id="64" name="Rechteck 63"/>
          <p:cNvSpPr/>
          <p:nvPr/>
        </p:nvSpPr>
        <p:spPr>
          <a:xfrm>
            <a:off x="7772189" y="4224692"/>
            <a:ext cx="238516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1200" b="1" dirty="0" smtClean="0">
              <a:latin typeface="Berlin Type Office" panose="020B0502020203020204" pitchFamily="34" charset="0"/>
            </a:endParaRPr>
          </a:p>
          <a:p>
            <a:pPr algn="ctr"/>
            <a:r>
              <a:rPr lang="de-DE" sz="1200" b="1" dirty="0" smtClean="0">
                <a:latin typeface="Berlin Type Office" panose="020B0502020203020204" pitchFamily="34" charset="0"/>
              </a:rPr>
              <a:t>Beratung </a:t>
            </a:r>
            <a:r>
              <a:rPr lang="de-DE" sz="1200" b="1" dirty="0">
                <a:latin typeface="Berlin Type Office" panose="020B0502020203020204" pitchFamily="34" charset="0"/>
              </a:rPr>
              <a:t>nicht ausreichend</a:t>
            </a:r>
          </a:p>
          <a:p>
            <a:pPr algn="ctr"/>
            <a:endParaRPr lang="de-DE" sz="1100" dirty="0" smtClean="0">
              <a:latin typeface="Berlin Type Office" panose="020B0502020203020204" pitchFamily="34" charset="0"/>
            </a:endParaRPr>
          </a:p>
          <a:p>
            <a:pPr algn="ctr"/>
            <a:r>
              <a:rPr lang="de-DE" sz="1200" b="1" dirty="0" smtClean="0">
                <a:latin typeface="Berlin Type Office" panose="020B0502020203020204" pitchFamily="34" charset="0"/>
              </a:rPr>
              <a:t>Begleitung / Überleitung an RSD</a:t>
            </a:r>
            <a:endParaRPr lang="de-DE" sz="1100" dirty="0">
              <a:latin typeface="Berlin Type Office" panose="020B0502020203020204" pitchFamily="34" charset="0"/>
            </a:endParaRPr>
          </a:p>
        </p:txBody>
      </p:sp>
      <p:cxnSp>
        <p:nvCxnSpPr>
          <p:cNvPr id="66" name="Gewinkelter Verbinder 65"/>
          <p:cNvCxnSpPr>
            <a:stCxn id="31" idx="3"/>
            <a:endCxn id="24" idx="2"/>
          </p:cNvCxnSpPr>
          <p:nvPr/>
        </p:nvCxnSpPr>
        <p:spPr>
          <a:xfrm flipV="1">
            <a:off x="7772189" y="4028032"/>
            <a:ext cx="2364041" cy="704441"/>
          </a:xfrm>
          <a:prstGeom prst="bentConnector2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>
            <a:stCxn id="31" idx="2"/>
            <a:endCxn id="32" idx="0"/>
          </p:cNvCxnSpPr>
          <p:nvPr/>
        </p:nvCxnSpPr>
        <p:spPr>
          <a:xfrm flipH="1">
            <a:off x="6172200" y="5244104"/>
            <a:ext cx="4552" cy="610567"/>
          </a:xfrm>
          <a:prstGeom prst="straightConnector1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hteck 76"/>
          <p:cNvSpPr/>
          <p:nvPr/>
        </p:nvSpPr>
        <p:spPr>
          <a:xfrm>
            <a:off x="6225564" y="1512573"/>
            <a:ext cx="16113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000" b="1" dirty="0" smtClean="0">
                <a:latin typeface="Berlin Type Office" panose="020B0502020203020204" pitchFamily="34" charset="0"/>
              </a:rPr>
              <a:t>Schulversäumnisanzeigen</a:t>
            </a:r>
          </a:p>
        </p:txBody>
      </p:sp>
      <p:cxnSp>
        <p:nvCxnSpPr>
          <p:cNvPr id="79" name="Gerade Verbindung mit Pfeil 78"/>
          <p:cNvCxnSpPr>
            <a:stCxn id="46" idx="3"/>
            <a:endCxn id="21" idx="1"/>
          </p:cNvCxnSpPr>
          <p:nvPr/>
        </p:nvCxnSpPr>
        <p:spPr>
          <a:xfrm flipV="1">
            <a:off x="3051247" y="1173270"/>
            <a:ext cx="2225506" cy="6090"/>
          </a:xfrm>
          <a:prstGeom prst="straightConnector1">
            <a:avLst/>
          </a:prstGeom>
          <a:ln w="38100">
            <a:solidFill>
              <a:srgbClr val="9185B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/>
          <p:cNvCxnSpPr>
            <a:stCxn id="21" idx="2"/>
            <a:endCxn id="5" idx="0"/>
          </p:cNvCxnSpPr>
          <p:nvPr/>
        </p:nvCxnSpPr>
        <p:spPr>
          <a:xfrm>
            <a:off x="6176753" y="1533270"/>
            <a:ext cx="0" cy="379189"/>
          </a:xfrm>
          <a:prstGeom prst="straightConnector1">
            <a:avLst/>
          </a:prstGeom>
          <a:ln w="38100">
            <a:solidFill>
              <a:srgbClr val="4F90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>
            <a:stCxn id="21" idx="3"/>
            <a:endCxn id="40" idx="1"/>
          </p:cNvCxnSpPr>
          <p:nvPr/>
        </p:nvCxnSpPr>
        <p:spPr>
          <a:xfrm>
            <a:off x="7076753" y="1173270"/>
            <a:ext cx="2225506" cy="0"/>
          </a:xfrm>
          <a:prstGeom prst="straightConnector1">
            <a:avLst/>
          </a:prstGeom>
          <a:ln w="28575">
            <a:solidFill>
              <a:srgbClr val="4F90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eck 83"/>
          <p:cNvSpPr/>
          <p:nvPr/>
        </p:nvSpPr>
        <p:spPr>
          <a:xfrm>
            <a:off x="3338104" y="892974"/>
            <a:ext cx="16113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000" b="1" dirty="0" smtClean="0">
                <a:latin typeface="Berlin Type Office" panose="020B0502020203020204" pitchFamily="34" charset="0"/>
              </a:rPr>
              <a:t>Schulversäumnisanzeigen</a:t>
            </a:r>
          </a:p>
          <a:p>
            <a:pPr algn="ctr"/>
            <a:endParaRPr lang="de-DE" sz="1000" dirty="0" smtClean="0">
              <a:latin typeface="Berlin Type Office" panose="020B0502020203020204" pitchFamily="34" charset="0"/>
            </a:endParaRPr>
          </a:p>
          <a:p>
            <a:pPr algn="ctr"/>
            <a:endParaRPr lang="de-DE" sz="1000" dirty="0"/>
          </a:p>
        </p:txBody>
      </p:sp>
      <p:cxnSp>
        <p:nvCxnSpPr>
          <p:cNvPr id="86" name="Gerade Verbindung mit Pfeil 85"/>
          <p:cNvCxnSpPr>
            <a:stCxn id="7" idx="3"/>
            <a:endCxn id="24" idx="1"/>
          </p:cNvCxnSpPr>
          <p:nvPr/>
        </p:nvCxnSpPr>
        <p:spPr>
          <a:xfrm flipV="1">
            <a:off x="7558187" y="3587059"/>
            <a:ext cx="1432585" cy="3291"/>
          </a:xfrm>
          <a:prstGeom prst="straightConnector1">
            <a:avLst/>
          </a:prstGeom>
          <a:ln w="57150">
            <a:solidFill>
              <a:srgbClr val="0072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hteck 99"/>
          <p:cNvSpPr/>
          <p:nvPr/>
        </p:nvSpPr>
        <p:spPr>
          <a:xfrm>
            <a:off x="715051" y="3513810"/>
            <a:ext cx="155543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50" dirty="0" smtClean="0">
                <a:latin typeface="Berlin Type Office" panose="020B0502020203020204" pitchFamily="34" charset="0"/>
              </a:rPr>
              <a:t>Tun </a:t>
            </a:r>
            <a:r>
              <a:rPr lang="de-DE" sz="1050" dirty="0">
                <a:latin typeface="Berlin Type Office" panose="020B0502020203020204" pitchFamily="34" charset="0"/>
              </a:rPr>
              <a:t>oder Unterlassen der </a:t>
            </a:r>
            <a:r>
              <a:rPr lang="de-DE" sz="1050" dirty="0" smtClean="0">
                <a:latin typeface="Berlin Type Office" panose="020B0502020203020204" pitchFamily="34" charset="0"/>
              </a:rPr>
              <a:t>Eltern weist </a:t>
            </a:r>
            <a:r>
              <a:rPr lang="de-DE" sz="1050" dirty="0">
                <a:latin typeface="Berlin Type Office" panose="020B0502020203020204" pitchFamily="34" charset="0"/>
              </a:rPr>
              <a:t>auf Kinderschutz </a:t>
            </a:r>
            <a:r>
              <a:rPr lang="de-DE" sz="1050" dirty="0" smtClean="0">
                <a:latin typeface="Berlin Type Office" panose="020B0502020203020204" pitchFamily="34" charset="0"/>
              </a:rPr>
              <a:t>hin</a:t>
            </a:r>
            <a:endParaRPr lang="de-DE" sz="1050" dirty="0">
              <a:latin typeface="Berlin Type Office" panose="020B0502020203020204" pitchFamily="34" charset="0"/>
            </a:endParaRPr>
          </a:p>
        </p:txBody>
      </p:sp>
      <p:cxnSp>
        <p:nvCxnSpPr>
          <p:cNvPr id="108" name="Gerade Verbindung mit Pfeil 107"/>
          <p:cNvCxnSpPr>
            <a:stCxn id="7" idx="2"/>
            <a:endCxn id="31" idx="0"/>
          </p:cNvCxnSpPr>
          <p:nvPr/>
        </p:nvCxnSpPr>
        <p:spPr>
          <a:xfrm flipH="1">
            <a:off x="6176752" y="3962303"/>
            <a:ext cx="3" cy="258538"/>
          </a:xfrm>
          <a:prstGeom prst="straightConnector1">
            <a:avLst/>
          </a:prstGeom>
          <a:ln w="57150">
            <a:solidFill>
              <a:srgbClr val="00AA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hteck 115"/>
          <p:cNvSpPr/>
          <p:nvPr/>
        </p:nvSpPr>
        <p:spPr>
          <a:xfrm rot="1866667">
            <a:off x="3310515" y="3644872"/>
            <a:ext cx="126515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50" dirty="0" smtClean="0">
                <a:latin typeface="Berlin Type Office" panose="020B0502020203020204" pitchFamily="34" charset="0"/>
              </a:rPr>
              <a:t>Kein Hinweis</a:t>
            </a:r>
          </a:p>
          <a:p>
            <a:pPr algn="ctr"/>
            <a:r>
              <a:rPr lang="de-DE" sz="1050" dirty="0" smtClean="0">
                <a:latin typeface="Berlin Type Office" panose="020B0502020203020204" pitchFamily="34" charset="0"/>
              </a:rPr>
              <a:t> </a:t>
            </a:r>
          </a:p>
          <a:p>
            <a:pPr algn="ctr"/>
            <a:r>
              <a:rPr lang="de-DE" sz="1050" dirty="0" smtClean="0">
                <a:latin typeface="Berlin Type Office" panose="020B0502020203020204" pitchFamily="34" charset="0"/>
              </a:rPr>
              <a:t>auf </a:t>
            </a:r>
            <a:r>
              <a:rPr lang="de-DE" sz="1050" dirty="0" err="1" smtClean="0">
                <a:latin typeface="Berlin Type Office" panose="020B0502020203020204" pitchFamily="34" charset="0"/>
              </a:rPr>
              <a:t>Kindeswohlgef</a:t>
            </a:r>
            <a:r>
              <a:rPr lang="de-DE" sz="1050" dirty="0" smtClean="0">
                <a:latin typeface="Berlin Type Office" panose="020B0502020203020204" pitchFamily="34" charset="0"/>
              </a:rPr>
              <a:t>.</a:t>
            </a:r>
            <a:endParaRPr lang="de-DE" sz="1050" dirty="0">
              <a:latin typeface="Berlin Type Office" panose="020B0502020203020204" pitchFamily="34" charset="0"/>
            </a:endParaRPr>
          </a:p>
        </p:txBody>
      </p:sp>
      <p:sp>
        <p:nvSpPr>
          <p:cNvPr id="38" name="Fußzeilenplatzhalter 3">
            <a:extLst>
              <a:ext uri="{FF2B5EF4-FFF2-40B4-BE49-F238E27FC236}">
                <a16:creationId xmlns:a16="http://schemas.microsoft.com/office/drawing/2014/main" id="{A52194D5-B075-44C0-B65B-CCED7705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798" y="6380337"/>
            <a:ext cx="5599216" cy="192887"/>
          </a:xfrm>
        </p:spPr>
        <p:txBody>
          <a:bodyPr/>
          <a:lstStyle/>
          <a:p>
            <a:r>
              <a:rPr lang="de-DE" dirty="0" smtClean="0"/>
              <a:t>Stand: Juni 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467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40" grpId="0" animBg="1"/>
      <p:bldP spid="61" grpId="0" animBg="1"/>
      <p:bldP spid="50" grpId="0" animBg="1"/>
      <p:bldP spid="46" grpId="0" animBg="1"/>
      <p:bldP spid="5" grpId="0" animBg="1"/>
      <p:bldP spid="21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9" grpId="0" animBg="1"/>
      <p:bldP spid="54" grpId="0" animBg="1"/>
      <p:bldP spid="59" grpId="0"/>
      <p:bldP spid="64" grpId="0"/>
      <p:bldP spid="77" grpId="0"/>
      <p:bldP spid="84" grpId="0"/>
      <p:bldP spid="100" grpId="0"/>
      <p:bldP spid="116" grpId="0"/>
    </p:bldLst>
  </p:timing>
</p:sld>
</file>

<file path=ppt/theme/theme1.xml><?xml version="1.0" encoding="utf-8"?>
<a:theme xmlns:a="http://schemas.openxmlformats.org/drawingml/2006/main" name="Berlin">
  <a:themeElements>
    <a:clrScheme name="Benutzerdefiniert 17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422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422"/>
      </a:hlink>
      <a:folHlink>
        <a:srgbClr val="E40422"/>
      </a:folHlink>
    </a:clrScheme>
    <a:fontScheme name="Benutzerdefiniert 79">
      <a:majorFont>
        <a:latin typeface="Berlin Type Office"/>
        <a:ea typeface=""/>
        <a:cs typeface=""/>
      </a:majorFont>
      <a:minorFont>
        <a:latin typeface="Berlin Type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400" smtClean="0"/>
        </a:defPPr>
      </a:lstStyle>
    </a:txDef>
  </a:objectDefaults>
  <a:extraClrSchemeLst/>
  <a:custClrLst>
    <a:custClr name="Hellgrün">
      <a:srgbClr val="9BCFAF"/>
    </a:custClr>
    <a:custClr name="Mittelgrün">
      <a:srgbClr val="00AA84"/>
    </a:custClr>
    <a:custClr name="Grün">
      <a:srgbClr val="007256"/>
    </a:custClr>
    <a:custClr name="Dunkelgrün">
      <a:srgbClr val="004534"/>
    </a:custClr>
    <a:custClr name="Hellblau">
      <a:srgbClr val="AAC9E7"/>
    </a:custClr>
    <a:custClr name="Mittelblau">
      <a:srgbClr val="4F90CD"/>
    </a:custClr>
    <a:custClr name="Blau">
      <a:srgbClr val="004F9F"/>
    </a:custClr>
    <a:custClr name="Dunkelblau">
      <a:srgbClr val="002856"/>
    </a:custClr>
    <a:custClr name="Gelb">
      <a:srgbClr val="FFE70E"/>
    </a:custClr>
    <a:custClr name="Orange">
      <a:srgbClr val="F39300"/>
    </a:custClr>
    <a:custClr name="Rosa">
      <a:srgbClr val="F5B4CB"/>
    </a:custClr>
    <a:custClr name="Violett">
      <a:srgbClr val="9185BE"/>
    </a:custClr>
    <a:custClr name="Berlin Rot">
      <a:srgbClr val="E40422"/>
    </a:custClr>
    <a:custClr name="Schwarz">
      <a:srgbClr val="000000"/>
    </a:custClr>
    <a:custClr name="80% Schwarz">
      <a:srgbClr val="575756"/>
    </a:custClr>
    <a:custClr name="60% Schwarz">
      <a:srgbClr val="878787"/>
    </a:custClr>
    <a:custClr name="40% Schwarz">
      <a:srgbClr val="B2B2B2"/>
    </a:custClr>
    <a:custClr name="20% Schwarz">
      <a:srgbClr val="DADADA"/>
    </a:custClr>
    <a:custClr name="10% Schwarz">
      <a:srgbClr val="EDEDED"/>
    </a:custClr>
    <a:custClr name="5% Schwarz">
      <a:srgbClr val="F6F6F6"/>
    </a:custClr>
  </a:custClrLst>
  <a:extLst>
    <a:ext uri="{05A4C25C-085E-4340-85A3-A5531E510DB2}">
      <thm15:themeFamily xmlns:thm15="http://schemas.microsoft.com/office/thememl/2012/main" name="Berlin_PowerPoint_4x3_BerlinType.potx" id="{EDFAF56B-C600-4747-89A7-30027E585698}" vid="{80450D9B-85AD-496D-8350-F6E1D55F4344}"/>
    </a:ext>
  </a:extLst>
</a:theme>
</file>

<file path=ppt/theme/theme2.xml><?xml version="1.0" encoding="utf-8"?>
<a:theme xmlns:a="http://schemas.openxmlformats.org/drawingml/2006/main" name="Office">
  <a:themeElements>
    <a:clrScheme name="Benutzerdefiniert 123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523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523"/>
      </a:hlink>
      <a:folHlink>
        <a:srgbClr val="E40523"/>
      </a:folHlink>
    </a:clrScheme>
    <a:fontScheme name="Benutzerdefiniert 79">
      <a:majorFont>
        <a:latin typeface="Berlin Type Office"/>
        <a:ea typeface=""/>
        <a:cs typeface=""/>
      </a:majorFont>
      <a:minorFont>
        <a:latin typeface="Berlin Type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123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523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523"/>
      </a:hlink>
      <a:folHlink>
        <a:srgbClr val="E40523"/>
      </a:folHlink>
    </a:clrScheme>
    <a:fontScheme name="Benutzerdefiniert 79">
      <a:majorFont>
        <a:latin typeface="Berlin Type Office"/>
        <a:ea typeface=""/>
        <a:cs typeface=""/>
      </a:majorFont>
      <a:minorFont>
        <a:latin typeface="Berlin Type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 Neukölln_PowerPoint_4x3_BerlinType</Template>
  <TotalTime>0</TotalTime>
  <Words>191</Words>
  <Application>Microsoft Office PowerPoint</Application>
  <PresentationFormat>Breitbild</PresentationFormat>
  <Paragraphs>57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Berlin Type Bold</vt:lpstr>
      <vt:lpstr>Berlin Type Office</vt:lpstr>
      <vt:lpstr>Berlin</vt:lpstr>
      <vt:lpstr>PowerPoint-Präsentation</vt:lpstr>
      <vt:lpstr>PowerPoint-Präsentation</vt:lpstr>
    </vt:vector>
  </TitlesOfParts>
  <Company>Bezirksamt Neukölln von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BERLIN TYPE BOLD 32 PT</dc:title>
  <dc:creator>Herr Schmidt</dc:creator>
  <cp:lastModifiedBy>Frau Riedel</cp:lastModifiedBy>
  <cp:revision>21</cp:revision>
  <dcterms:created xsi:type="dcterms:W3CDTF">2022-02-07T12:51:00Z</dcterms:created>
  <dcterms:modified xsi:type="dcterms:W3CDTF">2024-06-25T08:32:05Z</dcterms:modified>
</cp:coreProperties>
</file>